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6.xml"/><Relationship Id="rId22" Type="http://schemas.openxmlformats.org/officeDocument/2006/relationships/font" Target="fonts/ProximaNova-boldItalic.fntdata"/><Relationship Id="rId10" Type="http://schemas.openxmlformats.org/officeDocument/2006/relationships/slide" Target="slides/slide5.xml"/><Relationship Id="rId21" Type="http://schemas.openxmlformats.org/officeDocument/2006/relationships/font" Target="fonts/ProximaNova-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eeeb9fa9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eeeb9fa9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ee7ec631c5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ee7ec631c5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ee4c86eaf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ee4c86eafa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ee4c86eaf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ee4c86eaf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2ee4c86eaf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2ee4c86eaf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ee4c86eaf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ee4c86eaf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ee7ec631c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ee7ec631c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ee4c86eaf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ee4c86eaf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ee7ec631c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ee7ec631c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ee7ec631c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ee7ec631c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ee7ec631c5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ee7ec631c5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ee7ec631c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2ee7ec631c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Welcome!</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(Your School) Hack Club - Interest Meeting</a:t>
            </a:r>
            <a:endParaRPr/>
          </a:p>
        </p:txBody>
      </p:sp>
      <p:sp>
        <p:nvSpPr>
          <p:cNvPr id="61" name="Google Shape;61;p13"/>
          <p:cNvSpPr txBox="1"/>
          <p:nvPr>
            <p:ph idx="1" type="subTitle"/>
          </p:nvPr>
        </p:nvSpPr>
        <p:spPr>
          <a:xfrm>
            <a:off x="510450" y="36988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Grab a slice of pizza on your way in!</a:t>
            </a:r>
            <a:endParaRPr/>
          </a:p>
        </p:txBody>
      </p:sp>
      <p:sp>
        <p:nvSpPr>
          <p:cNvPr id="62" name="Google Shape;62;p13"/>
          <p:cNvSpPr txBox="1"/>
          <p:nvPr>
            <p:ph idx="1" type="subTitle"/>
          </p:nvPr>
        </p:nvSpPr>
        <p:spPr>
          <a:xfrm>
            <a:off x="387125" y="419932"/>
            <a:ext cx="8123100" cy="9693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a:t>DESIGNED BY MICHAEL PANAIT FOR HACK CLUB ARCADE</a:t>
            </a:r>
            <a:endParaRPr/>
          </a:p>
          <a:p>
            <a:pPr indent="0" lvl="0" marL="0" rtl="0" algn="l">
              <a:spcBef>
                <a:spcPts val="0"/>
              </a:spcBef>
              <a:spcAft>
                <a:spcPts val="0"/>
              </a:spcAft>
              <a:buNone/>
            </a:pPr>
            <a:r>
              <a:rPr lang="en"/>
              <a:t>REPLACE (school’s) Hack Club with your Hack Club’s Name!</a:t>
            </a:r>
            <a:endParaRPr/>
          </a:p>
          <a:p>
            <a:pPr indent="0" lvl="0" marL="0" rtl="0" algn="l">
              <a:spcBef>
                <a:spcPts val="0"/>
              </a:spcBef>
              <a:spcAft>
                <a:spcPts val="0"/>
              </a:spcAft>
              <a:buNone/>
            </a:pPr>
            <a:r>
              <a:rPr lang="en"/>
              <a:t>Feel free to modify anything in this presentation file.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Just a heads up!</a:t>
            </a:r>
            <a:endParaRPr/>
          </a:p>
        </p:txBody>
      </p:sp>
      <p:sp>
        <p:nvSpPr>
          <p:cNvPr id="127" name="Google Shape;127;p22"/>
          <p:cNvSpPr txBox="1"/>
          <p:nvPr>
            <p:ph idx="1" type="body"/>
          </p:nvPr>
        </p:nvSpPr>
        <p:spPr>
          <a:xfrm>
            <a:off x="311700" y="1017725"/>
            <a:ext cx="8520600" cy="37296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 sz="2400"/>
              <a:t>Student verification:</a:t>
            </a:r>
            <a:endParaRPr sz="2400"/>
          </a:p>
          <a:p>
            <a:pPr indent="0" lvl="0" marL="0" rtl="0" algn="l">
              <a:spcBef>
                <a:spcPts val="1200"/>
              </a:spcBef>
              <a:spcAft>
                <a:spcPts val="1200"/>
              </a:spcAft>
              <a:buNone/>
            </a:pPr>
            <a:r>
              <a:rPr lang="en"/>
              <a:t>Hack Club’s resources are designed for </a:t>
            </a:r>
            <a:r>
              <a:rPr b="1" lang="en" u="sng"/>
              <a:t>teens only. </a:t>
            </a:r>
            <a:r>
              <a:rPr lang="en"/>
              <a:t> Adults will and do attempt to abuse Hack Club programs which damages the integrity of these wonderful programs. Hack Club will ask for a considerable amount of personally-</a:t>
            </a:r>
            <a:r>
              <a:rPr lang="en"/>
              <a:t>identifiable</a:t>
            </a:r>
            <a:r>
              <a:rPr lang="en"/>
              <a:t> information (Full Legal name, Student ID/State ID, Home Address, Contact Info, ect) in order to </a:t>
            </a:r>
            <a:r>
              <a:rPr lang="en"/>
              <a:t>verify</a:t>
            </a:r>
            <a:r>
              <a:rPr lang="en"/>
              <a:t> your age. </a:t>
            </a:r>
            <a:r>
              <a:rPr lang="en" u="sng"/>
              <a:t>Hack Club is a </a:t>
            </a:r>
            <a:r>
              <a:rPr lang="en" u="sng"/>
              <a:t>legitimate, trusted</a:t>
            </a:r>
            <a:r>
              <a:rPr lang="en" u="sng"/>
              <a:t> program. Only 1 person at Hack Club sees your info and it stays like that.</a:t>
            </a:r>
            <a:r>
              <a:rPr lang="en"/>
              <a:t> Use your name and age provided on </a:t>
            </a:r>
            <a:r>
              <a:rPr lang="en"/>
              <a:t>official</a:t>
            </a:r>
            <a:r>
              <a:rPr lang="en"/>
              <a:t> documentation. </a:t>
            </a:r>
            <a:r>
              <a:rPr lang="en"/>
              <a:t>Additionally</a:t>
            </a:r>
            <a:r>
              <a:rPr lang="en"/>
              <a:t>, do not mask your ID photos. This process should only occur once. You may have to re-verify if you’re </a:t>
            </a:r>
            <a:r>
              <a:rPr lang="en"/>
              <a:t>receiving</a:t>
            </a:r>
            <a:r>
              <a:rPr lang="en"/>
              <a:t> an expensive prize or </a:t>
            </a:r>
            <a:r>
              <a:rPr lang="en"/>
              <a:t>benefit. (</a:t>
            </a:r>
            <a:r>
              <a:rPr b="1" lang="en"/>
              <a:t>School’s) Hack Club requires verification. If this makes you uncomfortable, you’re welcome to leave and not return to (school’s) Hack Club. If you’d like to rejoin, please contact a leader and we’ll let you know when the next workshop is!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1753050" y="1866550"/>
            <a:ext cx="5637900" cy="107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6020"/>
              <a:t>Any Questions?</a:t>
            </a:r>
            <a:endParaRPr sz="602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1700" y="500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I start?</a:t>
            </a:r>
            <a:endParaRPr/>
          </a:p>
        </p:txBody>
      </p:sp>
      <p:sp>
        <p:nvSpPr>
          <p:cNvPr id="138" name="Google Shape;138;p24"/>
          <p:cNvSpPr txBox="1"/>
          <p:nvPr>
            <p:ph idx="1" type="body"/>
          </p:nvPr>
        </p:nvSpPr>
        <p:spPr>
          <a:xfrm>
            <a:off x="172725" y="16499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Scan this QR code and download Slack on your phone.</a:t>
            </a:r>
            <a:endParaRPr/>
          </a:p>
          <a:p>
            <a:pPr indent="0" lvl="0" marL="0" rtl="0" algn="l">
              <a:spcBef>
                <a:spcPts val="1200"/>
              </a:spcBef>
              <a:spcAft>
                <a:spcPts val="0"/>
              </a:spcAft>
              <a:buNone/>
            </a:pPr>
            <a:r>
              <a:rPr lang="en"/>
              <a:t>Enter your email. Before the next meeting, make sure </a:t>
            </a:r>
            <a:endParaRPr/>
          </a:p>
          <a:p>
            <a:pPr indent="0" lvl="0" marL="0" rtl="0" algn="l">
              <a:spcBef>
                <a:spcPts val="1200"/>
              </a:spcBef>
              <a:spcAft>
                <a:spcPts val="0"/>
              </a:spcAft>
              <a:buNone/>
            </a:pPr>
            <a:r>
              <a:rPr lang="en"/>
              <a:t>you’re verified as a student and join the</a:t>
            </a:r>
            <a:endParaRPr/>
          </a:p>
          <a:p>
            <a:pPr indent="0" lvl="0" marL="0" rtl="0" algn="l">
              <a:spcBef>
                <a:spcPts val="1200"/>
              </a:spcBef>
              <a:spcAft>
                <a:spcPts val="1200"/>
              </a:spcAft>
              <a:buNone/>
            </a:pPr>
            <a:r>
              <a:rPr lang="en"/>
              <a:t> </a:t>
            </a:r>
            <a:r>
              <a:rPr b="1" lang="en" sz="2600"/>
              <a:t>#(club channel)</a:t>
            </a:r>
            <a:r>
              <a:rPr lang="en"/>
              <a:t> channel on the Hack Club Slack. </a:t>
            </a:r>
            <a:endParaRPr/>
          </a:p>
        </p:txBody>
      </p:sp>
      <p:pic>
        <p:nvPicPr>
          <p:cNvPr id="139" name="Google Shape;139;p24"/>
          <p:cNvPicPr preferRelativeResize="0"/>
          <p:nvPr/>
        </p:nvPicPr>
        <p:blipFill>
          <a:blip r:embed="rId3">
            <a:alphaModFix/>
          </a:blip>
          <a:stretch>
            <a:fillRect/>
          </a:stretch>
        </p:blipFill>
        <p:spPr>
          <a:xfrm>
            <a:off x="6035300" y="1017400"/>
            <a:ext cx="3108700" cy="310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11700" y="310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20"/>
              <a:t>Thanks for coming!</a:t>
            </a:r>
            <a:endParaRPr sz="5020"/>
          </a:p>
        </p:txBody>
      </p:sp>
      <p:sp>
        <p:nvSpPr>
          <p:cNvPr id="145" name="Google Shape;145;p25"/>
          <p:cNvSpPr txBox="1"/>
          <p:nvPr>
            <p:ph idx="1" type="body"/>
          </p:nvPr>
        </p:nvSpPr>
        <p:spPr>
          <a:xfrm>
            <a:off x="41725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See you at the next meeting on ________  (08/XX/2X)</a:t>
            </a:r>
            <a:endParaRPr sz="2700"/>
          </a:p>
          <a:p>
            <a:pPr indent="0" lvl="0" marL="0" rtl="0" algn="l">
              <a:spcBef>
                <a:spcPts val="1200"/>
              </a:spcBef>
              <a:spcAft>
                <a:spcPts val="1200"/>
              </a:spcAft>
              <a:buNone/>
            </a:pPr>
            <a:r>
              <a:t/>
            </a:r>
            <a:endParaRPr sz="2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4"/>
          <p:cNvSpPr txBox="1"/>
          <p:nvPr>
            <p:ph type="title"/>
          </p:nvPr>
        </p:nvSpPr>
        <p:spPr>
          <a:xfrm>
            <a:off x="172725" y="510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 What exactly is Hack Club? Do I hack banks?</a:t>
            </a:r>
            <a:endParaRPr/>
          </a:p>
        </p:txBody>
      </p:sp>
      <p:sp>
        <p:nvSpPr>
          <p:cNvPr id="68" name="Google Shape;68;p14"/>
          <p:cNvSpPr txBox="1"/>
          <p:nvPr>
            <p:ph idx="1" type="body"/>
          </p:nvPr>
        </p:nvSpPr>
        <p:spPr>
          <a:xfrm>
            <a:off x="172725" y="11620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For the second question, No!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Hack Club is a global non-profit organisation that connects students interested in engineering and computer science together while also showcasing people the power of </a:t>
            </a:r>
            <a:r>
              <a:rPr lang="en"/>
              <a:t>collaborative programming and free, open-source technology. Members have the opportunity to learn new skills and receive their ideas (or the tools to make that idea) in real life. Additionally, students can participate in global events, in-person or online. For example, Arcade was an event over the 2024 summer where students made awesome projects and won over $100,000 in prizes from Microsoft, Apple, Logitech, Prusa Research, Flipper (Zero), Framework, and more!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243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should I join? Why not (other CS clubs)?</a:t>
            </a:r>
            <a:endParaRPr/>
          </a:p>
        </p:txBody>
      </p:sp>
      <p:sp>
        <p:nvSpPr>
          <p:cNvPr id="74" name="Google Shape;74;p15"/>
          <p:cNvSpPr txBox="1"/>
          <p:nvPr>
            <p:ph idx="1" type="body"/>
          </p:nvPr>
        </p:nvSpPr>
        <p:spPr>
          <a:xfrm>
            <a:off x="311700" y="863550"/>
            <a:ext cx="8520600" cy="40305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2500"/>
              <a:t>No deadlines, No stress</a:t>
            </a:r>
            <a:endParaRPr b="1" sz="2500"/>
          </a:p>
          <a:p>
            <a:pPr indent="0" lvl="0" marL="0" rtl="0" algn="l">
              <a:spcBef>
                <a:spcPts val="1200"/>
              </a:spcBef>
              <a:spcAft>
                <a:spcPts val="0"/>
              </a:spcAft>
              <a:buNone/>
            </a:pPr>
            <a:r>
              <a:rPr lang="en" sz="2200"/>
              <a:t>(Your school’s)</a:t>
            </a:r>
            <a:r>
              <a:rPr lang="en" sz="2200"/>
              <a:t> Hack Club is as flexible as you are. It can be your main or side club. There’s no deadlines, no homework, no stress, just learning and building.</a:t>
            </a:r>
            <a:endParaRPr sz="2200"/>
          </a:p>
          <a:p>
            <a:pPr indent="0" lvl="0" marL="0" rtl="0" algn="l">
              <a:spcBef>
                <a:spcPts val="1200"/>
              </a:spcBef>
              <a:spcAft>
                <a:spcPts val="0"/>
              </a:spcAft>
              <a:buNone/>
            </a:pPr>
            <a:r>
              <a:rPr b="1" lang="en" sz="2500"/>
              <a:t>Work with your hands, not concepts:</a:t>
            </a:r>
            <a:endParaRPr b="1" sz="2500"/>
          </a:p>
          <a:p>
            <a:pPr indent="0" lvl="0" marL="0" rtl="0" algn="l">
              <a:spcBef>
                <a:spcPts val="1200"/>
              </a:spcBef>
              <a:spcAft>
                <a:spcPts val="0"/>
              </a:spcAft>
              <a:buNone/>
            </a:pPr>
            <a:r>
              <a:rPr lang="en" sz="2000"/>
              <a:t>You can’t learn carpentry without wood. Follow live lessons and develop skills that help you create and not just consume in a technical world.</a:t>
            </a:r>
            <a:endParaRPr sz="2000"/>
          </a:p>
          <a:p>
            <a:pPr indent="0" lvl="0" marL="0" rtl="0" algn="l">
              <a:spcBef>
                <a:spcPts val="1200"/>
              </a:spcBef>
              <a:spcAft>
                <a:spcPts val="0"/>
              </a:spcAft>
              <a:buNone/>
            </a:pPr>
            <a:r>
              <a:rPr b="1" lang="en" sz="2500"/>
              <a:t>Get free stuff (that you can keep!):</a:t>
            </a:r>
            <a:endParaRPr b="1" sz="2500"/>
          </a:p>
          <a:p>
            <a:pPr indent="0" lvl="0" marL="0" rtl="0" algn="l">
              <a:spcBef>
                <a:spcPts val="1200"/>
              </a:spcBef>
              <a:spcAft>
                <a:spcPts val="1200"/>
              </a:spcAft>
              <a:buNone/>
            </a:pPr>
            <a:r>
              <a:rPr lang="en" sz="2016"/>
              <a:t>From Drawing Robots, PCBs, Gaming Consoles, 3D Printers, Boba, or a </a:t>
            </a:r>
            <a:r>
              <a:rPr lang="en" sz="2016"/>
              <a:t>Frappuccino! Learn skills, build cool stuff and get rewarded!</a:t>
            </a:r>
            <a:r>
              <a:rPr lang="en" sz="2016"/>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Meet your (school name) Hack Club Leaders!</a:t>
            </a:r>
            <a:endParaRPr/>
          </a:p>
        </p:txBody>
      </p:sp>
      <p:sp>
        <p:nvSpPr>
          <p:cNvPr id="80" name="Google Shape;80;p16"/>
          <p:cNvSpPr txBox="1"/>
          <p:nvPr>
            <p:ph idx="1" type="body"/>
          </p:nvPr>
        </p:nvSpPr>
        <p:spPr>
          <a:xfrm>
            <a:off x="311700" y="2184675"/>
            <a:ext cx="3177300" cy="9102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b="1" lang="en" sz="2000"/>
              <a:t>First Last</a:t>
            </a:r>
            <a:endParaRPr b="1" sz="2000"/>
          </a:p>
          <a:p>
            <a:pPr indent="0" lvl="0" marL="0" rtl="0" algn="ctr">
              <a:spcBef>
                <a:spcPts val="1200"/>
              </a:spcBef>
              <a:spcAft>
                <a:spcPts val="1200"/>
              </a:spcAft>
              <a:buNone/>
            </a:pPr>
            <a:r>
              <a:rPr b="1" lang="en" sz="2000"/>
              <a:t>Position</a:t>
            </a:r>
            <a:endParaRPr b="1" sz="2000"/>
          </a:p>
        </p:txBody>
      </p:sp>
      <p:sp>
        <p:nvSpPr>
          <p:cNvPr id="81" name="Google Shape;81;p16"/>
          <p:cNvSpPr txBox="1"/>
          <p:nvPr>
            <p:ph idx="1" type="body"/>
          </p:nvPr>
        </p:nvSpPr>
        <p:spPr>
          <a:xfrm>
            <a:off x="4759150" y="2106500"/>
            <a:ext cx="3177300" cy="910200"/>
          </a:xfrm>
          <a:prstGeom prst="rect">
            <a:avLst/>
          </a:prstGeom>
        </p:spPr>
        <p:txBody>
          <a:bodyPr anchorCtr="0" anchor="t" bIns="91425" lIns="91425" spcFirstLastPara="1" rIns="91425" wrap="square" tIns="91425">
            <a:normAutofit fontScale="92500" lnSpcReduction="20000"/>
          </a:bodyPr>
          <a:lstStyle/>
          <a:p>
            <a:pPr indent="0" lvl="0" marL="0" rtl="0" algn="ctr">
              <a:spcBef>
                <a:spcPts val="0"/>
              </a:spcBef>
              <a:spcAft>
                <a:spcPts val="0"/>
              </a:spcAft>
              <a:buNone/>
            </a:pPr>
            <a:r>
              <a:rPr b="1" lang="en" sz="2000"/>
              <a:t>First Last</a:t>
            </a:r>
            <a:endParaRPr b="1" sz="2000"/>
          </a:p>
          <a:p>
            <a:pPr indent="0" lvl="0" marL="0" rtl="0" algn="ctr">
              <a:spcBef>
                <a:spcPts val="1200"/>
              </a:spcBef>
              <a:spcAft>
                <a:spcPts val="1200"/>
              </a:spcAft>
              <a:buNone/>
            </a:pPr>
            <a:r>
              <a:rPr b="1" lang="en" sz="2000"/>
              <a:t>Position</a:t>
            </a:r>
            <a:endParaRPr b="1" sz="2000"/>
          </a:p>
        </p:txBody>
      </p:sp>
      <p:sp>
        <p:nvSpPr>
          <p:cNvPr id="82" name="Google Shape;82;p16"/>
          <p:cNvSpPr txBox="1"/>
          <p:nvPr>
            <p:ph idx="1" type="body"/>
          </p:nvPr>
        </p:nvSpPr>
        <p:spPr>
          <a:xfrm>
            <a:off x="495925" y="1411250"/>
            <a:ext cx="3177300" cy="910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2000"/>
              <a:t>Insert</a:t>
            </a:r>
            <a:r>
              <a:rPr b="1" lang="en" sz="2000"/>
              <a:t> picture here!</a:t>
            </a:r>
            <a:endParaRPr b="1" sz="2000"/>
          </a:p>
        </p:txBody>
      </p:sp>
      <p:sp>
        <p:nvSpPr>
          <p:cNvPr id="83" name="Google Shape;83;p16"/>
          <p:cNvSpPr txBox="1"/>
          <p:nvPr>
            <p:ph idx="1" type="body"/>
          </p:nvPr>
        </p:nvSpPr>
        <p:spPr>
          <a:xfrm>
            <a:off x="4759150" y="1411250"/>
            <a:ext cx="3177300" cy="9102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b="1" lang="en" sz="2000"/>
              <a:t>Insert picture here!</a:t>
            </a:r>
            <a:endParaRPr b="1"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can I get (for free)?</a:t>
            </a:r>
            <a:endParaRPr/>
          </a:p>
        </p:txBody>
      </p:sp>
      <p:sp>
        <p:nvSpPr>
          <p:cNvPr id="89" name="Google Shape;89;p17"/>
          <p:cNvSpPr txBox="1"/>
          <p:nvPr>
            <p:ph idx="1" type="body"/>
          </p:nvPr>
        </p:nvSpPr>
        <p:spPr>
          <a:xfrm>
            <a:off x="9789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PCBs (OnBoard)</a:t>
            </a:r>
            <a:endParaRPr b="1"/>
          </a:p>
        </p:txBody>
      </p:sp>
      <p:pic>
        <p:nvPicPr>
          <p:cNvPr id="90" name="Google Shape;90;p17"/>
          <p:cNvPicPr preferRelativeResize="0"/>
          <p:nvPr/>
        </p:nvPicPr>
        <p:blipFill>
          <a:blip r:embed="rId3">
            <a:alphaModFix/>
          </a:blip>
          <a:stretch>
            <a:fillRect/>
          </a:stretch>
        </p:blipFill>
        <p:spPr>
          <a:xfrm>
            <a:off x="1101091" y="910350"/>
            <a:ext cx="1549471" cy="2257517"/>
          </a:xfrm>
          <a:prstGeom prst="rect">
            <a:avLst/>
          </a:prstGeom>
          <a:noFill/>
          <a:ln>
            <a:noFill/>
          </a:ln>
        </p:spPr>
      </p:pic>
      <p:sp>
        <p:nvSpPr>
          <p:cNvPr id="91" name="Google Shape;91;p17"/>
          <p:cNvSpPr txBox="1"/>
          <p:nvPr>
            <p:ph idx="1" type="body"/>
          </p:nvPr>
        </p:nvSpPr>
        <p:spPr>
          <a:xfrm>
            <a:off x="9789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Get $100 to design a </a:t>
            </a:r>
            <a:r>
              <a:rPr lang="en" sz="1600"/>
              <a:t>circuit board and get it produced and shipped to you!</a:t>
            </a:r>
            <a:endParaRPr sz="1600"/>
          </a:p>
        </p:txBody>
      </p:sp>
      <p:sp>
        <p:nvSpPr>
          <p:cNvPr id="92" name="Google Shape;92;p17"/>
          <p:cNvSpPr txBox="1"/>
          <p:nvPr>
            <p:ph idx="1" type="body"/>
          </p:nvPr>
        </p:nvSpPr>
        <p:spPr>
          <a:xfrm>
            <a:off x="32785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Handheld</a:t>
            </a:r>
            <a:r>
              <a:rPr b="1" lang="en"/>
              <a:t> (Sprig)</a:t>
            </a:r>
            <a:endParaRPr b="1"/>
          </a:p>
        </p:txBody>
      </p:sp>
      <p:sp>
        <p:nvSpPr>
          <p:cNvPr id="93" name="Google Shape;93;p17"/>
          <p:cNvSpPr txBox="1"/>
          <p:nvPr>
            <p:ph idx="1" type="body"/>
          </p:nvPr>
        </p:nvSpPr>
        <p:spPr>
          <a:xfrm>
            <a:off x="32785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Build a game, get a Raspberry Pi-powered gaming handheld to play it on!</a:t>
            </a:r>
            <a:endParaRPr sz="1600"/>
          </a:p>
        </p:txBody>
      </p:sp>
      <p:sp>
        <p:nvSpPr>
          <p:cNvPr id="94" name="Google Shape;94;p17"/>
          <p:cNvSpPr txBox="1"/>
          <p:nvPr>
            <p:ph idx="1" type="body"/>
          </p:nvPr>
        </p:nvSpPr>
        <p:spPr>
          <a:xfrm>
            <a:off x="57635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Drawing Robot</a:t>
            </a:r>
            <a:r>
              <a:rPr b="1" lang="en"/>
              <a:t> (Blot)</a:t>
            </a:r>
            <a:endParaRPr b="1"/>
          </a:p>
        </p:txBody>
      </p:sp>
      <p:sp>
        <p:nvSpPr>
          <p:cNvPr id="95" name="Google Shape;95;p17"/>
          <p:cNvSpPr txBox="1"/>
          <p:nvPr>
            <p:ph idx="1" type="body"/>
          </p:nvPr>
        </p:nvSpPr>
        <p:spPr>
          <a:xfrm>
            <a:off x="57635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Learn </a:t>
            </a:r>
            <a:r>
              <a:rPr lang="en" sz="1600"/>
              <a:t>generative</a:t>
            </a:r>
            <a:r>
              <a:rPr lang="en" sz="1600"/>
              <a:t> art, get a hackable drawing robot and see your art on paper!</a:t>
            </a:r>
            <a:endParaRPr sz="1600"/>
          </a:p>
        </p:txBody>
      </p:sp>
      <p:pic>
        <p:nvPicPr>
          <p:cNvPr id="96" name="Google Shape;96;p17"/>
          <p:cNvPicPr preferRelativeResize="0"/>
          <p:nvPr/>
        </p:nvPicPr>
        <p:blipFill rotWithShape="1">
          <a:blip r:embed="rId4">
            <a:alphaModFix/>
          </a:blip>
          <a:srcRect b="6080" l="5063" r="7186" t="6932"/>
          <a:stretch/>
        </p:blipFill>
        <p:spPr>
          <a:xfrm>
            <a:off x="3185850" y="1330262"/>
            <a:ext cx="2401500" cy="1792587"/>
          </a:xfrm>
          <a:prstGeom prst="rect">
            <a:avLst/>
          </a:prstGeom>
          <a:noFill/>
          <a:ln>
            <a:noFill/>
          </a:ln>
        </p:spPr>
      </p:pic>
      <p:pic>
        <p:nvPicPr>
          <p:cNvPr id="97" name="Google Shape;97;p17"/>
          <p:cNvPicPr preferRelativeResize="0"/>
          <p:nvPr/>
        </p:nvPicPr>
        <p:blipFill>
          <a:blip r:embed="rId5">
            <a:alphaModFix/>
          </a:blip>
          <a:stretch>
            <a:fillRect/>
          </a:stretch>
        </p:blipFill>
        <p:spPr>
          <a:xfrm>
            <a:off x="5632150" y="1354275"/>
            <a:ext cx="2664294" cy="17445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will we do in (school’s) Hack Club?</a:t>
            </a:r>
            <a:endParaRPr/>
          </a:p>
        </p:txBody>
      </p:sp>
      <p:sp>
        <p:nvSpPr>
          <p:cNvPr id="103" name="Google Shape;103;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t>
            </a:r>
            <a:r>
              <a:rPr b="1" lang="en"/>
              <a:t>This is my planned framework, feel free to use mine or make your own!]</a:t>
            </a:r>
            <a:endParaRPr b="1"/>
          </a:p>
          <a:p>
            <a:pPr indent="0" lvl="0" marL="0" rtl="0" algn="l">
              <a:spcBef>
                <a:spcPts val="1200"/>
              </a:spcBef>
              <a:spcAft>
                <a:spcPts val="0"/>
              </a:spcAft>
              <a:buNone/>
            </a:pPr>
            <a:r>
              <a:rPr b="1" lang="en"/>
              <a:t>(School’s) Hack Club is split into 2 semesters:</a:t>
            </a:r>
            <a:endParaRPr b="1"/>
          </a:p>
          <a:p>
            <a:pPr indent="0" lvl="0" marL="0" rtl="0" algn="l">
              <a:spcBef>
                <a:spcPts val="1200"/>
              </a:spcBef>
              <a:spcAft>
                <a:spcPts val="0"/>
              </a:spcAft>
              <a:buNone/>
            </a:pPr>
            <a:r>
              <a:rPr lang="en" sz="2500"/>
              <a:t>Fall Workshops:</a:t>
            </a:r>
            <a:endParaRPr sz="2500"/>
          </a:p>
          <a:p>
            <a:pPr indent="0" lvl="0" marL="0" rtl="0" algn="l">
              <a:spcBef>
                <a:spcPts val="1200"/>
              </a:spcBef>
              <a:spcAft>
                <a:spcPts val="1200"/>
              </a:spcAft>
              <a:buNone/>
            </a:pPr>
            <a:r>
              <a:rPr lang="en" sz="2000"/>
              <a:t>You’ll work on Hack Club Jams/YSWS (You Ship, We Ship!) programs through the first semester. These teach important skills These include learning PCB design with Onboard, learning JerryScript (based on JS) and game </a:t>
            </a:r>
            <a:r>
              <a:rPr lang="en" sz="2000"/>
              <a:t>development </a:t>
            </a:r>
            <a:r>
              <a:rPr lang="en" sz="2000"/>
              <a:t>with Sprig, or </a:t>
            </a:r>
            <a:r>
              <a:rPr lang="en" sz="2000"/>
              <a:t>building a personal site using CSS/HTML with Boba Drops.</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will we do in (school’s) Hack Club?</a:t>
            </a:r>
            <a:endParaRPr/>
          </a:p>
        </p:txBody>
      </p:sp>
      <p:sp>
        <p:nvSpPr>
          <p:cNvPr id="109" name="Google Shape;10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500"/>
              <a:t>The Spring Ship!</a:t>
            </a:r>
            <a:endParaRPr sz="2500"/>
          </a:p>
          <a:p>
            <a:pPr indent="0" lvl="0" marL="0" rtl="0" algn="l">
              <a:spcBef>
                <a:spcPts val="1200"/>
              </a:spcBef>
              <a:spcAft>
                <a:spcPts val="0"/>
              </a:spcAft>
              <a:buNone/>
            </a:pPr>
            <a:r>
              <a:rPr lang="en" sz="2000"/>
              <a:t>A “ship” is a Hack Club term referring to publishing a project for the public to see! During the Spring, take on a larger Hack Club program like Blot, Forge, or an (advanced) OnBoard project or work on a self-made project, either by yourself or with a team that will get your idea off the ground!</a:t>
            </a:r>
            <a:endParaRPr sz="2000"/>
          </a:p>
          <a:p>
            <a:pPr indent="0" lvl="0" marL="0" rtl="0" algn="l">
              <a:spcBef>
                <a:spcPts val="1200"/>
              </a:spcBef>
              <a:spcAft>
                <a:spcPts val="0"/>
              </a:spcAft>
              <a:buNone/>
            </a:pPr>
            <a:r>
              <a:t/>
            </a:r>
            <a:endParaRPr sz="2000"/>
          </a:p>
          <a:p>
            <a:pPr indent="0" lvl="0" marL="0" rtl="0" algn="l">
              <a:spcBef>
                <a:spcPts val="1200"/>
              </a:spcBef>
              <a:spcAft>
                <a:spcPts val="1200"/>
              </a:spcAft>
              <a:buNone/>
            </a:pPr>
            <a:r>
              <a:rPr lang="en" sz="2000"/>
              <a:t>In May, you’ll have the opportunity to demonstrate your finished project(s) to the rest of (school’s) Hack Club!</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if I need help?</a:t>
            </a:r>
            <a:endParaRPr/>
          </a:p>
        </p:txBody>
      </p:sp>
      <p:sp>
        <p:nvSpPr>
          <p:cNvPr id="115" name="Google Shape;115;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100"/>
              <a:t>Need help with something? Ask your peers or ask the tens of thousands of people on the Hack Club Slack, a global network of Hack Clubbers, ready to help answer any issue you come across in your project!</a:t>
            </a:r>
            <a:endParaRPr sz="2100"/>
          </a:p>
          <a:p>
            <a:pPr indent="0" lvl="0" marL="0" rtl="0" algn="l">
              <a:spcBef>
                <a:spcPts val="1200"/>
              </a:spcBef>
              <a:spcAft>
                <a:spcPts val="0"/>
              </a:spcAft>
              <a:buNone/>
            </a:pPr>
            <a:r>
              <a:t/>
            </a:r>
            <a:endParaRPr sz="2100"/>
          </a:p>
          <a:p>
            <a:pPr indent="0" lvl="0" marL="0" rtl="0" algn="l">
              <a:spcBef>
                <a:spcPts val="1200"/>
              </a:spcBef>
              <a:spcAft>
                <a:spcPts val="1200"/>
              </a:spcAft>
              <a:buNone/>
            </a:pPr>
            <a:r>
              <a:rPr lang="en" sz="2100"/>
              <a:t>You’re not joining a club, you’re joining a community</a:t>
            </a:r>
            <a:endParaRPr sz="2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will we do in (school’s) Hack Club?</a:t>
            </a:r>
            <a:endParaRPr/>
          </a:p>
        </p:txBody>
      </p:sp>
      <p:sp>
        <p:nvSpPr>
          <p:cNvPr id="121" name="Google Shape;12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t>Hackathons</a:t>
            </a:r>
            <a:endParaRPr sz="2500"/>
          </a:p>
          <a:p>
            <a:pPr indent="0" lvl="0" marL="0" rtl="0" algn="l">
              <a:spcBef>
                <a:spcPts val="1200"/>
              </a:spcBef>
              <a:spcAft>
                <a:spcPts val="1200"/>
              </a:spcAft>
              <a:buNone/>
            </a:pPr>
            <a:r>
              <a:rPr lang="en" sz="2000"/>
              <a:t>Feeling social? Check out Hackathons around (school’s) Hack Club like (local hackathon) and (hopefully another local hackathon). These events are free and Hack Club will even pay for gas! Hackathons are social events that let you meet other Hack Clubbers around your area and build not only cool stuff but lifetime friendships!</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